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21" r:id="rId1"/>
  </p:sldMasterIdLst>
  <p:handoutMasterIdLst>
    <p:handoutMasterId r:id="rId8"/>
  </p:handout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Objects="1">
      <p:cViewPr varScale="1">
        <p:scale>
          <a:sx n="105" d="100"/>
          <a:sy n="105" d="100"/>
        </p:scale>
        <p:origin x="-9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BA5D53-4636-D349-A713-7CD6043EC2B6}" type="datetimeFigureOut">
              <a:rPr lang="en-US" smtClean="0"/>
              <a:pPr/>
              <a:t>1/14/14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9840A8-BD84-DE44-B935-526FD1310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9D5E6CA-8C4D-3E4D-A54C-F1FE050676E1}" type="datetimeFigureOut">
              <a:rPr lang="en-US" smtClean="0"/>
              <a:pPr/>
              <a:t>1/14/14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F2A3A02-A0BA-5A4F-B224-BA8DDE78B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E6CA-8C4D-3E4D-A54C-F1FE050676E1}" type="datetimeFigureOut">
              <a:rPr lang="en-US" smtClean="0"/>
              <a:pPr/>
              <a:t>1/14/14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3A02-A0BA-5A4F-B224-BA8DDE78B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E6CA-8C4D-3E4D-A54C-F1FE050676E1}" type="datetimeFigureOut">
              <a:rPr lang="en-US" smtClean="0"/>
              <a:pPr/>
              <a:t>1/14/14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3A02-A0BA-5A4F-B224-BA8DDE78B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9D5E6CA-8C4D-3E4D-A54C-F1FE050676E1}" type="datetimeFigureOut">
              <a:rPr lang="en-US" smtClean="0"/>
              <a:pPr/>
              <a:t>1/14/14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F2A3A02-A0BA-5A4F-B224-BA8DDE78B0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9D5E6CA-8C4D-3E4D-A54C-F1FE050676E1}" type="datetimeFigureOut">
              <a:rPr lang="en-US" smtClean="0"/>
              <a:pPr/>
              <a:t>1/14/14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F2A3A02-A0BA-5A4F-B224-BA8DDE78B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E6CA-8C4D-3E4D-A54C-F1FE050676E1}" type="datetimeFigureOut">
              <a:rPr lang="en-US" smtClean="0"/>
              <a:pPr/>
              <a:t>1/14/14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3A02-A0BA-5A4F-B224-BA8DDE78B0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E6CA-8C4D-3E4D-A54C-F1FE050676E1}" type="datetimeFigureOut">
              <a:rPr lang="en-US" smtClean="0"/>
              <a:pPr/>
              <a:t>1/14/14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3A02-A0BA-5A4F-B224-BA8DDE78B0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9D5E6CA-8C4D-3E4D-A54C-F1FE050676E1}" type="datetimeFigureOut">
              <a:rPr lang="en-US" smtClean="0"/>
              <a:pPr/>
              <a:t>1/14/14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F2A3A02-A0BA-5A4F-B224-BA8DDE78B0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E6CA-8C4D-3E4D-A54C-F1FE050676E1}" type="datetimeFigureOut">
              <a:rPr lang="en-US" smtClean="0"/>
              <a:pPr/>
              <a:t>1/14/14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3A02-A0BA-5A4F-B224-BA8DDE78B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9D5E6CA-8C4D-3E4D-A54C-F1FE050676E1}" type="datetimeFigureOut">
              <a:rPr lang="en-US" smtClean="0"/>
              <a:pPr/>
              <a:t>1/14/14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F2A3A02-A0BA-5A4F-B224-BA8DDE78B0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9D5E6CA-8C4D-3E4D-A54C-F1FE050676E1}" type="datetimeFigureOut">
              <a:rPr lang="en-US" smtClean="0"/>
              <a:pPr/>
              <a:t>1/14/14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F2A3A02-A0BA-5A4F-B224-BA8DDE78B0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9D5E6CA-8C4D-3E4D-A54C-F1FE050676E1}" type="datetimeFigureOut">
              <a:rPr lang="en-US" smtClean="0"/>
              <a:pPr/>
              <a:t>1/14/14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F2A3A02-A0BA-5A4F-B224-BA8DDE78B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5PK347SuhYs&amp;feature=related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/>
          <a:lstStyle/>
          <a:p>
            <a:r>
              <a:rPr lang="en-US" dirty="0" smtClean="0"/>
              <a:t>Body Composition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Mr. </a:t>
            </a:r>
            <a:r>
              <a:rPr lang="en-US" dirty="0" err="1" smtClean="0"/>
              <a:t>Vecchio</a:t>
            </a:r>
            <a:endParaRPr lang="en-US" dirty="0" smtClean="0"/>
          </a:p>
          <a:p>
            <a:r>
              <a:rPr lang="en-US" smtClean="0"/>
              <a:t>Health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Body Composition</a:t>
            </a:r>
            <a:endParaRPr lang="en-US" u="sng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Relative % of body fat to lean body tissue</a:t>
            </a:r>
          </a:p>
          <a:p>
            <a:pPr lvl="0"/>
            <a:r>
              <a:rPr lang="en-US" dirty="0" smtClean="0"/>
              <a:t>No single weight for every person</a:t>
            </a:r>
          </a:p>
          <a:p>
            <a:pPr lvl="0"/>
            <a:r>
              <a:rPr lang="en-US" u="sng" dirty="0" smtClean="0"/>
              <a:t>Rationale</a:t>
            </a:r>
            <a:r>
              <a:rPr lang="en-US" dirty="0" smtClean="0"/>
              <a:t>- threshold level of body fatness above which health risks increase </a:t>
            </a:r>
          </a:p>
          <a:p>
            <a:pPr lvl="0"/>
            <a:r>
              <a:rPr lang="en-US" dirty="0" smtClean="0"/>
              <a:t>Body Weight = not a good predictor of body fat (lean mass variations)</a:t>
            </a:r>
          </a:p>
          <a:p>
            <a:r>
              <a:rPr lang="en-US" dirty="0" smtClean="0"/>
              <a:t>Men 25% and below</a:t>
            </a:r>
          </a:p>
          <a:p>
            <a:r>
              <a:rPr lang="en-US" dirty="0" smtClean="0"/>
              <a:t>Women 32% and below</a:t>
            </a:r>
          </a:p>
          <a:p>
            <a:pPr lvl="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2538" y="838200"/>
            <a:ext cx="6071462" cy="5440362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BMI Chart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Influences on Body Composition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b="1" u="sng" dirty="0" smtClean="0"/>
              <a:t>Calorie Intake</a:t>
            </a:r>
            <a:r>
              <a:rPr lang="en-US" dirty="0" smtClean="0"/>
              <a:t>- calories taken in - calories expended </a:t>
            </a:r>
          </a:p>
          <a:p>
            <a:pPr lvl="0"/>
            <a:r>
              <a:rPr lang="en-US" b="1" u="sng" dirty="0" smtClean="0"/>
              <a:t>Metabolism</a:t>
            </a:r>
            <a:r>
              <a:rPr lang="en-US" dirty="0" smtClean="0"/>
              <a:t>- resting metabolic rate </a:t>
            </a:r>
          </a:p>
          <a:p>
            <a:pPr lvl="0"/>
            <a:r>
              <a:rPr lang="en-US" b="1" u="sng" dirty="0" smtClean="0"/>
              <a:t>Heredity</a:t>
            </a:r>
            <a:r>
              <a:rPr lang="en-US" dirty="0" smtClean="0"/>
              <a:t>- Inherited from parents (easier/harder to lose weight)</a:t>
            </a:r>
          </a:p>
          <a:p>
            <a:pPr lvl="0"/>
            <a:r>
              <a:rPr lang="en-US" b="1" u="sng" dirty="0" smtClean="0"/>
              <a:t>Physical Activity</a:t>
            </a:r>
            <a:r>
              <a:rPr lang="en-US" dirty="0" smtClean="0"/>
              <a:t>- Increases metabolism during/after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Evaluating Body Composition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Skin Fold Measurements- subcutaneous fat at 8 sites (tester skill)</a:t>
            </a:r>
          </a:p>
          <a:p>
            <a:r>
              <a:rPr lang="en-US" dirty="0" smtClean="0"/>
              <a:t>BIA (hydration)</a:t>
            </a:r>
          </a:p>
          <a:p>
            <a:r>
              <a:rPr lang="en-US" dirty="0" smtClean="0"/>
              <a:t>Circumferential Measurements (simple)</a:t>
            </a:r>
          </a:p>
          <a:p>
            <a:r>
              <a:rPr lang="en-US" dirty="0" smtClean="0"/>
              <a:t>BMI (groups)</a:t>
            </a:r>
          </a:p>
          <a:p>
            <a:r>
              <a:rPr lang="en-US" dirty="0" smtClean="0">
                <a:hlinkClick r:id="rId2"/>
              </a:rPr>
              <a:t>Hydrostatic Weighing </a:t>
            </a:r>
            <a:r>
              <a:rPr lang="en-US" dirty="0" smtClean="0"/>
              <a:t>(most valid)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Changes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 smtClean="0"/>
              <a:t>Exercise (cardio burns fat, resistance builds lean muscle)</a:t>
            </a:r>
          </a:p>
          <a:p>
            <a:pPr lvl="0"/>
            <a:r>
              <a:rPr lang="en-US" dirty="0" smtClean="0"/>
              <a:t>Diet (Balanced) </a:t>
            </a:r>
          </a:p>
          <a:p>
            <a:pPr lvl="0"/>
            <a:r>
              <a:rPr lang="en-US" dirty="0" smtClean="0"/>
              <a:t>1-2 lbs per week gain/loss is healthy non-water weight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2753</TotalTime>
  <Words>171</Words>
  <Application>Microsoft Macintosh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Oriel</vt:lpstr>
      <vt:lpstr>Body Composition</vt:lpstr>
      <vt:lpstr>Body Composition</vt:lpstr>
      <vt:lpstr>BMI Chart</vt:lpstr>
      <vt:lpstr>Influences on Body Composition </vt:lpstr>
      <vt:lpstr>Evaluating Body Composition  </vt:lpstr>
      <vt:lpstr>Making Changes</vt:lpstr>
    </vt:vector>
  </TitlesOfParts>
  <Company>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Body Composition</dc:title>
  <dc:creator>cat</dc:creator>
  <cp:lastModifiedBy>Manitou Springs</cp:lastModifiedBy>
  <cp:revision>8</cp:revision>
  <cp:lastPrinted>2012-01-19T14:47:43Z</cp:lastPrinted>
  <dcterms:created xsi:type="dcterms:W3CDTF">2014-01-14T14:53:51Z</dcterms:created>
  <dcterms:modified xsi:type="dcterms:W3CDTF">2014-01-14T19:35:30Z</dcterms:modified>
</cp:coreProperties>
</file>